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</p:sldMasterIdLst>
  <p:notesMasterIdLst>
    <p:notesMasterId r:id="rId49"/>
  </p:notesMasterIdLst>
  <p:sldIdLst>
    <p:sldId id="361" r:id="rId4"/>
    <p:sldId id="3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359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1" r:id="rId31"/>
    <p:sldId id="292" r:id="rId32"/>
    <p:sldId id="293" r:id="rId33"/>
    <p:sldId id="294" r:id="rId34"/>
    <p:sldId id="295" r:id="rId35"/>
    <p:sldId id="360" r:id="rId36"/>
    <p:sldId id="297" r:id="rId37"/>
    <p:sldId id="298" r:id="rId38"/>
    <p:sldId id="299" r:id="rId39"/>
    <p:sldId id="300" r:id="rId40"/>
    <p:sldId id="301" r:id="rId41"/>
    <p:sldId id="302" r:id="rId42"/>
    <p:sldId id="304" r:id="rId43"/>
    <p:sldId id="305" r:id="rId44"/>
    <p:sldId id="306" r:id="rId45"/>
    <p:sldId id="307" r:id="rId46"/>
    <p:sldId id="364" r:id="rId47"/>
    <p:sldId id="365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F0DBCE0-EFE2-44EB-AC25-4CB5E564BDE8}">
          <p14:sldIdLst>
            <p14:sldId id="361"/>
            <p14:sldId id="362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359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1"/>
            <p14:sldId id="292"/>
            <p14:sldId id="293"/>
            <p14:sldId id="294"/>
            <p14:sldId id="295"/>
            <p14:sldId id="360"/>
            <p14:sldId id="297"/>
            <p14:sldId id="298"/>
            <p14:sldId id="299"/>
            <p14:sldId id="300"/>
            <p14:sldId id="301"/>
            <p14:sldId id="302"/>
            <p14:sldId id="304"/>
            <p14:sldId id="305"/>
            <p14:sldId id="306"/>
            <p14:sldId id="307"/>
          </p14:sldIdLst>
        </p14:section>
        <p14:section name="Раздел без заголовка" id="{6FC171E3-AE6E-40DA-9E57-BF3FF2A72483}">
          <p14:sldIdLst>
            <p14:sldId id="364"/>
            <p14:sldId id="36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6EEF66-92BA-4356-9F28-1AEAFB244663}" type="doc">
      <dgm:prSet loTypeId="urn:microsoft.com/office/officeart/2005/8/layout/venn1" loCatId="relationship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5DE7B149-A4A2-4E38-A26A-8027F04495ED}" type="pres">
      <dgm:prSet presAssocID="{F26EEF66-92BA-4356-9F28-1AEAFB24466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596FE5D-501A-4250-B223-60C53287AE1D}" type="presOf" srcId="{F26EEF66-92BA-4356-9F28-1AEAFB244663}" destId="{5DE7B149-A4A2-4E38-A26A-8027F04495ED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6331539-B118-4B37-8C6D-568D21C43FC1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8C988F6-4A99-406D-AC35-75CD127B1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921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E8D99F-ECBA-47E7-BB68-CAE4C7A60E0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08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BC482-6100-4A07-928E-B97638DF5589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6DD83-A91F-40C1-AF4F-0D8CDBF8D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E0E7C-C5EA-4898-85D5-38DF5FC7811D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F1F70-0FA5-40C2-9AC7-842CE57530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ED28E-3C9F-4FE5-ABF5-ABCC741AE0BE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79C96-FDD2-4A4F-B5A4-AF1C7E0EA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18823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8824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E3B37-E860-49E2-88EC-3C6D968255A9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23AB8-B6ED-4AD5-864D-CA3EDDAEC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A2709-D453-4A5D-B567-ED296948CC5E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6D92C-D985-494B-8642-A3EDC6E1C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7E570-2A52-45B4-8F40-BD212F27E2C5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0F1F3-7E98-49F6-8FC4-11AACA355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E24BD-6DF9-4BD3-9B4A-4CD693E870ED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607CF-0FF6-41E1-B8F2-865D540F4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7DBCF-3CFC-4797-9877-779BC8280494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23E21-3BDC-49F2-9818-EC8998E99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16D46-085B-4A0E-BD54-2BB3C3E74144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295C9-DC8B-472B-8F13-5CF553BE7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5C1D6-8E03-46A1-AA34-E4EB52B9CE82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9CFB2-DC1A-421C-9C71-20EF92290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AA483-980B-464D-A21F-A7377D8388CE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F5412-AFF1-45BC-B5C1-2708D99A8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30157-44B1-4109-9D68-26864363F2BC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91519-FF15-42B1-83B9-D5191690B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F5CB5-1E95-4640-AD74-19D17F97BA72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FF368-5AFA-4A46-9370-4D2C9EC00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C3911-9CFB-4344-9FF7-1F5B711E93A0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AAA2B-D13D-4E28-8C78-03ED47D4BE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4A59B-371E-4497-A066-B185DD924CF9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108DF-D83D-4F20-9043-0B62FBBED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81F41-D095-4CD8-BDA7-F92C7199D395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9BB91-3C62-4393-9168-E0E947497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DA750-1137-410A-96D1-E12856BBC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1C64A-F6AB-4195-B3D2-E10064201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7240E-79D1-46E7-9F52-F566865D0E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42295-6FEA-4976-B7A7-CADE475DC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134C5-B770-4A96-9B7B-2D2EC336D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DF989-3985-4155-B898-DCF0BB5DB3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9FC26-EBF4-433B-926C-815B68E1A58A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90402-659B-4CD7-8DCB-4D5F44A39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8F43C-6895-47BB-BAB2-60BD6CE36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AA0F2-809F-4024-894D-C2CC01C49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04808-90F4-479E-AF0B-BE9DF14C6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00F46-E270-4CC9-98EB-C1B8687C4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82F82-A6E9-42A7-A781-FE227E5F4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D96F2-5473-427B-9106-C82E20FC3E53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BE774-8C79-4DB9-9163-CC55E18E5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5E8B3-6354-4B08-8CA4-691602C28B17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B73AE-281A-42FE-8525-CA39E0E1EC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7E8D1-9755-46E2-B978-9956711CCC89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88424-057C-4149-955B-678701BA4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91493-26A2-4230-AC6F-1BE77DAEFF4D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26C8E-C3E2-4531-BE5F-E01E249C1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FEFC0-9331-4AF1-9F75-F5BF3A703B90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C70D1-74AC-4C9C-99FC-1675D95B2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B6B4A-46A5-40DC-933C-B7AF8A479A28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BA497-E5BC-448A-8F14-70474969E4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72686E-DA34-4C68-B128-888B63CFECD4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23E8662-ACD2-4E1A-9CE0-F2FCFDC4E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5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89" r:id="rId9"/>
    <p:sldLayoutId id="2147483688" r:id="rId10"/>
    <p:sldLayoutId id="214748368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76472F"/>
            </a:gs>
            <a:gs pos="50000">
              <a:srgbClr val="FF9966"/>
            </a:gs>
            <a:gs pos="100000">
              <a:srgbClr val="7647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117763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64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65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66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67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68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69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0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1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2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3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4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5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6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7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8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79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0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1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2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3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4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5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6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7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8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89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90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91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92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93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94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95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796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17797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7798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7799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8220A70-D570-42AA-9C91-06A3A4132AA0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117800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7801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A11186-1BF2-4E82-B76F-F9B2E9F38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0" r:id="rId1"/>
    <p:sldLayoutId id="2147483708" r:id="rId2"/>
    <p:sldLayoutId id="2147483707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01" r:id="rId9"/>
    <p:sldLayoutId id="2147483700" r:id="rId10"/>
    <p:sldLayoutId id="2147483699" r:id="rId11"/>
    <p:sldLayoutId id="2147483698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98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98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C47F4C3F-2973-4A8B-ABCE-3866A37EA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4.xml"/><Relationship Id="rId18" Type="http://schemas.openxmlformats.org/officeDocument/2006/relationships/slide" Target="slide34.xml"/><Relationship Id="rId3" Type="http://schemas.openxmlformats.org/officeDocument/2006/relationships/slide" Target="slide4.xml"/><Relationship Id="rId21" Type="http://schemas.openxmlformats.org/officeDocument/2006/relationships/slide" Target="slide40.xml"/><Relationship Id="rId7" Type="http://schemas.openxmlformats.org/officeDocument/2006/relationships/slide" Target="slide12.xml"/><Relationship Id="rId12" Type="http://schemas.openxmlformats.org/officeDocument/2006/relationships/slide" Target="slide22.xml"/><Relationship Id="rId17" Type="http://schemas.openxmlformats.org/officeDocument/2006/relationships/slide" Target="slide32.xml"/><Relationship Id="rId2" Type="http://schemas.openxmlformats.org/officeDocument/2006/relationships/notesSlide" Target="../notesSlides/notesSlide1.xml"/><Relationship Id="rId16" Type="http://schemas.openxmlformats.org/officeDocument/2006/relationships/slide" Target="slide30.xml"/><Relationship Id="rId20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20.xml"/><Relationship Id="rId24" Type="http://schemas.openxmlformats.org/officeDocument/2006/relationships/image" Target="../media/image2.png"/><Relationship Id="rId5" Type="http://schemas.openxmlformats.org/officeDocument/2006/relationships/slide" Target="slide8.xml"/><Relationship Id="rId15" Type="http://schemas.openxmlformats.org/officeDocument/2006/relationships/slide" Target="slide28.xml"/><Relationship Id="rId23" Type="http://schemas.openxmlformats.org/officeDocument/2006/relationships/slide" Target="slide44.xml"/><Relationship Id="rId10" Type="http://schemas.openxmlformats.org/officeDocument/2006/relationships/slide" Target="slide18.xml"/><Relationship Id="rId19" Type="http://schemas.openxmlformats.org/officeDocument/2006/relationships/slide" Target="slide36.xml"/><Relationship Id="rId4" Type="http://schemas.openxmlformats.org/officeDocument/2006/relationships/slide" Target="slide6.xml"/><Relationship Id="rId9" Type="http://schemas.openxmlformats.org/officeDocument/2006/relationships/slide" Target="slide16.xml"/><Relationship Id="rId14" Type="http://schemas.openxmlformats.org/officeDocument/2006/relationships/slide" Target="slide26.xml"/><Relationship Id="rId22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60648"/>
            <a:ext cx="8784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 smtClean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 smtClean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 smtClean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07704" y="2492896"/>
            <a:ext cx="5400600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400" b="1" dirty="0" smtClean="0">
                <a:ln/>
                <a:solidFill>
                  <a:srgbClr val="0000FF"/>
                </a:solidFill>
                <a:latin typeface="+mn-lt"/>
              </a:rPr>
              <a:t>Интеллектуальная игра</a:t>
            </a:r>
          </a:p>
          <a:p>
            <a:pPr algn="ctr"/>
            <a:r>
              <a:rPr lang="ru-RU" sz="3400" b="1" dirty="0" smtClean="0">
                <a:ln/>
                <a:solidFill>
                  <a:srgbClr val="0000FF"/>
                </a:solidFill>
                <a:latin typeface="+mn-lt"/>
              </a:rPr>
              <a:t>«Весь мир – театр»</a:t>
            </a:r>
            <a:endParaRPr lang="ru-RU" sz="3400" b="1" dirty="0">
              <a:ln/>
              <a:solidFill>
                <a:srgbClr val="0000FF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836712"/>
            <a:ext cx="561662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+mn-lt"/>
              </a:rPr>
              <a:t>Муниципальное бюджетное учреждение культуры </a:t>
            </a:r>
          </a:p>
          <a:p>
            <a:pPr algn="ctr"/>
            <a:r>
              <a:rPr lang="ru-RU" sz="1600" b="1" dirty="0" smtClean="0">
                <a:latin typeface="+mn-lt"/>
              </a:rPr>
              <a:t>муниципального образования Павловский район </a:t>
            </a:r>
          </a:p>
          <a:p>
            <a:pPr algn="ctr"/>
            <a:r>
              <a:rPr lang="ru-RU" sz="1600" b="1" dirty="0" smtClean="0">
                <a:latin typeface="+mn-lt"/>
              </a:rPr>
              <a:t>«Межпоселенческая библиотека»</a:t>
            </a: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r>
              <a:rPr lang="ru-RU" sz="1600" b="1" dirty="0">
                <a:latin typeface="+mn-lt"/>
              </a:rPr>
              <a:t>с</a:t>
            </a:r>
            <a:r>
              <a:rPr lang="ru-RU" sz="1600" b="1" dirty="0" smtClean="0">
                <a:latin typeface="+mn-lt"/>
              </a:rPr>
              <a:t>т. Павловская,</a:t>
            </a:r>
          </a:p>
          <a:p>
            <a:pPr algn="ctr"/>
            <a:r>
              <a:rPr lang="ru-RU" sz="1600" b="1" dirty="0" smtClean="0">
                <a:latin typeface="+mn-lt"/>
              </a:rPr>
              <a:t>2020 г.</a:t>
            </a:r>
            <a:endParaRPr lang="ru-RU" sz="1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224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4"/>
          <p:cNvSpPr txBox="1">
            <a:spLocks noChangeArrowheads="1"/>
          </p:cNvSpPr>
          <p:nvPr/>
        </p:nvSpPr>
        <p:spPr bwMode="auto">
          <a:xfrm>
            <a:off x="827088" y="1475200"/>
            <a:ext cx="777736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Это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один из самых известных русских балетов. Рассказанная 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музыкой 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история о том, что есть место чуду. Назовите Рождественскую сказку, по мотивам которой, П. И. Чайковский написал свой балет.</a:t>
            </a:r>
          </a:p>
        </p:txBody>
      </p:sp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683568" y="266746"/>
            <a:ext cx="30349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недрах истории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7236296" y="329335"/>
            <a:ext cx="997389" cy="531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40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4"/>
          <p:cNvSpPr txBox="1">
            <a:spLocks noChangeArrowheads="1"/>
          </p:cNvSpPr>
          <p:nvPr/>
        </p:nvSpPr>
        <p:spPr bwMode="auto">
          <a:xfrm>
            <a:off x="325041" y="1484784"/>
            <a:ext cx="84939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</a:rPr>
              <a:t>Щелкунчик и мышиный король</a:t>
            </a:r>
            <a:endParaRPr lang="ru-RU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57348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601731" y="692696"/>
            <a:ext cx="30349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недрах истории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7020272" y="764704"/>
            <a:ext cx="997389" cy="531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40</a:t>
            </a:r>
            <a:endParaRPr lang="ru-RU" sz="2800" b="1" dirty="0"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68451" y="2192670"/>
            <a:ext cx="3607098" cy="44123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4"/>
          <p:cNvSpPr txBox="1">
            <a:spLocks noChangeArrowheads="1"/>
          </p:cNvSpPr>
          <p:nvPr/>
        </p:nvSpPr>
        <p:spPr bwMode="auto">
          <a:xfrm>
            <a:off x="236290" y="1340768"/>
            <a:ext cx="856895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Это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четвертая по популярности опера, но одна из немногих написанная в сатирическом жанре. Назовите автора сказки, по мотивам которой Н. А. Римский-Корсаков написал свою оперу «Золотой петушок» </a:t>
            </a:r>
          </a:p>
        </p:txBody>
      </p:sp>
      <p:sp>
        <p:nvSpPr>
          <p:cNvPr id="58371" name="Прямоугольник 2"/>
          <p:cNvSpPr>
            <a:spLocks noChangeArrowheads="1"/>
          </p:cNvSpPr>
          <p:nvPr/>
        </p:nvSpPr>
        <p:spPr bwMode="auto">
          <a:xfrm>
            <a:off x="500063" y="500063"/>
            <a:ext cx="30349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недрах истории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7686861" y="332656"/>
            <a:ext cx="723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500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49105437"/>
              </p:ext>
            </p:extLst>
          </p:nvPr>
        </p:nvGraphicFramePr>
        <p:xfrm>
          <a:off x="428625" y="1500174"/>
          <a:ext cx="4040188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9400" name="Picture 21" descr="back button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69396" y="1500174"/>
            <a:ext cx="6696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Александр Сергеевич Пушкин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548680"/>
            <a:ext cx="3034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недрах истории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72574" y="3640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50</a:t>
            </a:r>
            <a:endParaRPr lang="ru-RU" sz="2800" b="1" dirty="0"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91780" y="2143116"/>
            <a:ext cx="3960440" cy="457826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/>
          <p:cNvSpPr>
            <a:spLocks noChangeArrowheads="1"/>
          </p:cNvSpPr>
          <p:nvPr/>
        </p:nvSpPr>
        <p:spPr bwMode="auto">
          <a:xfrm>
            <a:off x="0" y="1124744"/>
            <a:ext cx="913297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Он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предназначен для нескольких целей: отдыха актёров и зрителей, смены декораций, а также костюмов и грима актёров. Дословный перевод с французского означает 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- между действия.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Как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называется перерыв между действиями? </a:t>
            </a:r>
          </a:p>
        </p:txBody>
      </p:sp>
      <p:sp>
        <p:nvSpPr>
          <p:cNvPr id="60419" name="Прямоугольник 2"/>
          <p:cNvSpPr>
            <a:spLocks noChangeArrowheads="1"/>
          </p:cNvSpPr>
          <p:nvPr/>
        </p:nvSpPr>
        <p:spPr bwMode="auto">
          <a:xfrm>
            <a:off x="179512" y="357188"/>
            <a:ext cx="3771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Театральный словарь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07175" y="35718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10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5"/>
          <p:cNvSpPr>
            <a:spLocks noChangeArrowheads="1"/>
          </p:cNvSpPr>
          <p:nvPr/>
        </p:nvSpPr>
        <p:spPr bwMode="auto">
          <a:xfrm>
            <a:off x="840581" y="1484784"/>
            <a:ext cx="748823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</a:rPr>
              <a:t>Антракт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1444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43608" y="579479"/>
            <a:ext cx="32639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+mn-lt"/>
              </a:rPr>
              <a:t>Театральный словарь</a:t>
            </a:r>
          </a:p>
          <a:p>
            <a:endParaRPr lang="ru-RU" sz="24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50169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10</a:t>
            </a:r>
            <a:endParaRPr lang="ru-RU" sz="2800" b="1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8795" y="2468892"/>
            <a:ext cx="5726410" cy="38176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4"/>
          <p:cNvSpPr>
            <a:spLocks noChangeArrowheads="1"/>
          </p:cNvSpPr>
          <p:nvPr/>
        </p:nvSpPr>
        <p:spPr bwMode="auto">
          <a:xfrm>
            <a:off x="899592" y="2276872"/>
            <a:ext cx="748823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</a:rPr>
              <a:t>Существует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три вида юбок балерины. «Шопенка» - длинная юбка из фатина, хитон – однослойная юбка чаще всего из шифона, а как называется юбка балерины, в которой она танцует в классических балетах? </a:t>
            </a:r>
            <a:endParaRPr lang="ru-RU" sz="36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2466" name="Прямоугольник 2"/>
          <p:cNvSpPr>
            <a:spLocks noChangeArrowheads="1"/>
          </p:cNvSpPr>
          <p:nvPr/>
        </p:nvSpPr>
        <p:spPr bwMode="auto">
          <a:xfrm>
            <a:off x="179512" y="332656"/>
            <a:ext cx="3771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Театральный словарь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0232" y="37186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20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5"/>
          <p:cNvSpPr>
            <a:spLocks noChangeArrowheads="1"/>
          </p:cNvSpPr>
          <p:nvPr/>
        </p:nvSpPr>
        <p:spPr bwMode="auto">
          <a:xfrm>
            <a:off x="755650" y="1065680"/>
            <a:ext cx="773826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Пачка</a:t>
            </a:r>
            <a:endParaRPr lang="ru-RU" sz="48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3493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55693" y="476672"/>
            <a:ext cx="3771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Театральный словарь</a:t>
            </a:r>
            <a:endParaRPr lang="ru-RU" sz="2800" b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04248" y="4345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20</a:t>
            </a:r>
            <a:endParaRPr lang="ru-RU" sz="28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22387" y="1937670"/>
            <a:ext cx="2804794" cy="45564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5"/>
          <p:cNvSpPr>
            <a:spLocks noChangeArrowheads="1"/>
          </p:cNvSpPr>
          <p:nvPr/>
        </p:nvSpPr>
        <p:spPr bwMode="auto">
          <a:xfrm>
            <a:off x="971600" y="1009660"/>
            <a:ext cx="7488237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i="1" dirty="0" smtClean="0">
                <a:solidFill>
                  <a:srgbClr val="000099"/>
                </a:solidFill>
                <a:latin typeface="Times New Roman" pitchFamily="18" charset="0"/>
              </a:rPr>
              <a:t> </a:t>
            </a:r>
            <a:endParaRPr lang="ru-RU" sz="4400" b="1" i="1" dirty="0">
              <a:solidFill>
                <a:srgbClr val="000099"/>
              </a:solidFill>
              <a:latin typeface="Times New Roman" pitchFamily="18" charset="0"/>
            </a:endParaRPr>
          </a:p>
          <a:p>
            <a:pPr algn="ctr"/>
            <a:endParaRPr lang="ru-RU" sz="36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64514" name="Прямоугольник 2"/>
          <p:cNvSpPr>
            <a:spLocks noChangeArrowheads="1"/>
          </p:cNvSpPr>
          <p:nvPr/>
        </p:nvSpPr>
        <p:spPr bwMode="auto">
          <a:xfrm>
            <a:off x="0" y="486440"/>
            <a:ext cx="3771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Театральный словарь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568935" y="4704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30</a:t>
            </a:r>
            <a:endParaRPr lang="ru-RU" sz="2800" b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532880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+mn-lt"/>
              </a:rPr>
              <a:t>В </a:t>
            </a:r>
            <a:r>
              <a:rPr lang="ru-RU" sz="3600" b="1" dirty="0">
                <a:solidFill>
                  <a:srgbClr val="0000FF"/>
                </a:solidFill>
                <a:latin typeface="+mn-lt"/>
              </a:rPr>
              <a:t>переводе с французского языка в буквальном смысле это слово означает «забавный старикан», со староитальянского – «морщинистый». Как называется искусство изменения внешности актёра, преимущественно его лица, с помощью специальных красок, пластических и волосяных наклеек, парика или причёски?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5"/>
          <p:cNvSpPr>
            <a:spLocks noChangeArrowheads="1"/>
          </p:cNvSpPr>
          <p:nvPr/>
        </p:nvSpPr>
        <p:spPr bwMode="auto">
          <a:xfrm>
            <a:off x="1005681" y="1052736"/>
            <a:ext cx="748823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</a:rPr>
              <a:t>Грим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5542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107504" y="378389"/>
            <a:ext cx="3771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Театральный словарь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04713" y="3670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30</a:t>
            </a:r>
            <a:endParaRPr lang="ru-RU" sz="2800" b="1" dirty="0"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86905" y="1984611"/>
            <a:ext cx="6370191" cy="42467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0"/>
            <a:ext cx="87849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Интеллектуальная игра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«Весь мир – Театр»</a:t>
            </a:r>
          </a:p>
          <a:p>
            <a:pPr algn="just"/>
            <a:endParaRPr lang="ru-RU" sz="2400" dirty="0" smtClean="0">
              <a:latin typeface="+mn-lt"/>
            </a:endParaRPr>
          </a:p>
          <a:p>
            <a:pPr algn="just"/>
            <a:r>
              <a:rPr lang="ru-RU" sz="2400" dirty="0" smtClean="0">
                <a:latin typeface="+mn-lt"/>
              </a:rPr>
              <a:t>Жизнь порой предлагает нам удивительные, захватывающие сценарии, а каждый из нас играет в этой пьесе множество ролей, перевоплощается в различные образы. Поэтому каждый из нас имеет непосредственное отношение к театру. В нашем календаре с 1961 года имеется дата празднования Всемирного дня театра.</a:t>
            </a:r>
          </a:p>
          <a:p>
            <a:pPr algn="just"/>
            <a:endParaRPr lang="ru-RU" sz="2400" dirty="0">
              <a:latin typeface="+mn-lt"/>
            </a:endParaRPr>
          </a:p>
          <a:p>
            <a:pPr algn="just"/>
            <a:r>
              <a:rPr lang="ru-RU" sz="2400" dirty="0" smtClean="0">
                <a:latin typeface="+mn-lt"/>
              </a:rPr>
              <a:t>Предлагаем вашему вниманию интеллектуальную игру в форме интерактивный презентации «Весь мир – Театр».</a:t>
            </a:r>
          </a:p>
          <a:p>
            <a:pPr algn="just"/>
            <a:endParaRPr lang="ru-RU" sz="2400" dirty="0" smtClean="0">
              <a:latin typeface="+mn-lt"/>
            </a:endParaRPr>
          </a:p>
          <a:p>
            <a:pPr algn="just"/>
            <a:r>
              <a:rPr lang="ru-RU" sz="2400" dirty="0">
                <a:latin typeface="+mn-lt"/>
              </a:rPr>
              <a:t>К</a:t>
            </a:r>
            <a:r>
              <a:rPr lang="ru-RU" sz="2400" dirty="0" smtClean="0">
                <a:latin typeface="+mn-lt"/>
              </a:rPr>
              <a:t>аждая рубрика содержит по пять вопросов. На слайде с ответом следует нажать на условный знак в виде «стрелки», для того, чтобы вернуться на главное табло с рубриками. </a:t>
            </a:r>
          </a:p>
          <a:p>
            <a:pPr algn="just"/>
            <a:endParaRPr lang="ru-RU" sz="2400" b="1" dirty="0">
              <a:solidFill>
                <a:srgbClr val="FF0000"/>
              </a:solidFill>
              <a:latin typeface="+mn-lt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ЖЕЛАЕМ ВСЕМ УСПЕХА!</a:t>
            </a:r>
            <a:endParaRPr lang="ru-RU" sz="28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63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4"/>
          <p:cNvSpPr>
            <a:spLocks noChangeArrowheads="1"/>
          </p:cNvSpPr>
          <p:nvPr/>
        </p:nvSpPr>
        <p:spPr bwMode="auto">
          <a:xfrm>
            <a:off x="359533" y="1052736"/>
            <a:ext cx="842493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В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переводе с французского языка данное слово имеет несколько значений близкие по 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смыслу.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Имеется в театре, музыке, цирке, кино и даже на эстраде, как для коллективов, так и для одного человека. Как называется перечень спектаклей, постоянно идущих в театре? </a:t>
            </a:r>
            <a:endParaRPr lang="ru-RU" sz="40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07504" y="313393"/>
            <a:ext cx="3771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Театральный словарь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10499" y="2982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40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9"/>
          <p:cNvSpPr>
            <a:spLocks noChangeArrowheads="1"/>
          </p:cNvSpPr>
          <p:nvPr/>
        </p:nvSpPr>
        <p:spPr bwMode="auto">
          <a:xfrm>
            <a:off x="827881" y="1015437"/>
            <a:ext cx="748823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+mn-lt"/>
              </a:rPr>
              <a:t>Репертуар</a:t>
            </a:r>
            <a:endParaRPr lang="ru-RU" sz="4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8611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323528" y="208806"/>
            <a:ext cx="3771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Театральный словарь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52320" y="2088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40</a:t>
            </a:r>
            <a:endParaRPr lang="ru-RU" sz="2800" b="1" dirty="0"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37310" y="1784878"/>
            <a:ext cx="3269380" cy="4907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4"/>
          <p:cNvSpPr>
            <a:spLocks noChangeArrowheads="1"/>
          </p:cNvSpPr>
          <p:nvPr/>
        </p:nvSpPr>
        <p:spPr bwMode="auto">
          <a:xfrm>
            <a:off x="755576" y="1340768"/>
            <a:ext cx="784835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</a:rPr>
              <a:t>Считается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, что в этот театр лучше всего покупать билеты в середине зала или чуть дальше. Билеты дешевле, а обзор – лучше. Как называется театр, на сцене которого зритель может увидеть спектакль, в котором актёры не только говорят, но также танцуют и поют? </a:t>
            </a:r>
          </a:p>
        </p:txBody>
      </p:sp>
      <p:sp>
        <p:nvSpPr>
          <p:cNvPr id="69634" name="Прямоугольник 2"/>
          <p:cNvSpPr>
            <a:spLocks noChangeArrowheads="1"/>
          </p:cNvSpPr>
          <p:nvPr/>
        </p:nvSpPr>
        <p:spPr bwMode="auto">
          <a:xfrm>
            <a:off x="395536" y="285750"/>
            <a:ext cx="3771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Театральный словарь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0232" y="28575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50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4"/>
          <p:cNvSpPr>
            <a:spLocks noChangeArrowheads="1"/>
          </p:cNvSpPr>
          <p:nvPr/>
        </p:nvSpPr>
        <p:spPr bwMode="auto">
          <a:xfrm>
            <a:off x="501278" y="651947"/>
            <a:ext cx="864235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 b="1" dirty="0">
              <a:solidFill>
                <a:srgbClr val="CCECFF"/>
              </a:solidFill>
              <a:latin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</a:rPr>
              <a:t>Театр оперетты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</a:rPr>
              <a:t>или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</a:rPr>
              <a:t>театр музыкальной комедии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70660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99018" y="390337"/>
            <a:ext cx="3771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Театральный словарь</a:t>
            </a:r>
            <a:endParaRPr lang="ru-RU" sz="2800" b="1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0272" y="39033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50</a:t>
            </a:r>
            <a:endParaRPr lang="ru-RU" sz="28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4372" y="3144937"/>
            <a:ext cx="4796162" cy="3199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4"/>
          <p:cNvSpPr>
            <a:spLocks noChangeArrowheads="1"/>
          </p:cNvSpPr>
          <p:nvPr/>
        </p:nvSpPr>
        <p:spPr bwMode="auto">
          <a:xfrm>
            <a:off x="900111" y="1052736"/>
            <a:ext cx="748823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</a:rPr>
              <a:t>Это </a:t>
            </a:r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</a:rPr>
              <a:t>произведение Алексей Толстой посвятил своей будущей жене. Изначально он просто хотел перевести  оригинал с итальянского языка, но потом так увлекся, что создал свою историю, которая далеко ушла от исходного сюжета. Какой персонаж одной известной сказки А. Толстого продал «Азбуку» и купил билет в театр? </a:t>
            </a:r>
            <a:endParaRPr lang="ru-RU" sz="32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1682" name="Прямоугольник 2"/>
          <p:cNvSpPr>
            <a:spLocks noChangeArrowheads="1"/>
          </p:cNvSpPr>
          <p:nvPr/>
        </p:nvSpPr>
        <p:spPr bwMode="auto">
          <a:xfrm>
            <a:off x="500063" y="357188"/>
            <a:ext cx="31893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Сказочный театр  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65075" y="35718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10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7"/>
          <p:cNvSpPr>
            <a:spLocks noChangeArrowheads="1"/>
          </p:cNvSpPr>
          <p:nvPr/>
        </p:nvSpPr>
        <p:spPr bwMode="auto">
          <a:xfrm>
            <a:off x="1763713" y="4941888"/>
            <a:ext cx="2616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CECFF"/>
                </a:solidFill>
                <a:latin typeface="Times New Roman" pitchFamily="18" charset="0"/>
              </a:rPr>
              <a:t> </a:t>
            </a:r>
            <a:endParaRPr lang="ru-RU" sz="2400" b="1" dirty="0">
              <a:solidFill>
                <a:srgbClr val="CCECFF"/>
              </a:solidFill>
              <a:latin typeface="Times New Roman" pitchFamily="18" charset="0"/>
            </a:endParaRPr>
          </a:p>
        </p:txBody>
      </p:sp>
      <p:pic>
        <p:nvPicPr>
          <p:cNvPr id="72710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34853" y="332656"/>
            <a:ext cx="3009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Сказочный театр</a:t>
            </a:r>
            <a:endParaRPr lang="ru-RU" sz="2800" b="1" dirty="0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44208" y="3326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10</a:t>
            </a:r>
            <a:endParaRPr lang="ru-RU" sz="2800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75756" y="1340768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+mn-lt"/>
              </a:rPr>
              <a:t>Буратино</a:t>
            </a:r>
            <a:endParaRPr lang="ru-RU" sz="4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30067" y="2110209"/>
            <a:ext cx="5683865" cy="4262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4"/>
          <p:cNvSpPr>
            <a:spLocks noChangeArrowheads="1"/>
          </p:cNvSpPr>
          <p:nvPr/>
        </p:nvSpPr>
        <p:spPr bwMode="auto">
          <a:xfrm>
            <a:off x="971600" y="1988840"/>
            <a:ext cx="748823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</a:rPr>
              <a:t>Когда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маленькие дети не слушаются, или не хотят спать, доедать кашу, родители часто вспоминают про главных злодеев сказок. К ним можно отнести и 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</a:rPr>
              <a:t>Карабаса-</a:t>
            </a:r>
            <a:r>
              <a:rPr lang="ru-RU" sz="3600" b="1" dirty="0" err="1" smtClean="0">
                <a:solidFill>
                  <a:srgbClr val="0000FF"/>
                </a:solidFill>
                <a:latin typeface="Times New Roman" pitchFamily="18" charset="0"/>
              </a:rPr>
              <a:t>Барабаса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</a:rPr>
              <a:t>.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Вспомните, каким театром он владел? 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73730" name="Прямоугольник 2"/>
          <p:cNvSpPr>
            <a:spLocks noChangeArrowheads="1"/>
          </p:cNvSpPr>
          <p:nvPr/>
        </p:nvSpPr>
        <p:spPr bwMode="auto">
          <a:xfrm>
            <a:off x="7380312" y="467380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20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500852"/>
            <a:ext cx="3009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Сказочный театр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60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584" y="313492"/>
            <a:ext cx="3009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Сказочный театр</a:t>
            </a:r>
            <a:endParaRPr lang="ru-RU" sz="2800" b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4713" y="31349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20</a:t>
            </a:r>
            <a:endParaRPr lang="ru-RU" sz="2800" b="1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48768" y="1249896"/>
            <a:ext cx="3989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Кукольный театр </a:t>
            </a:r>
            <a:endParaRPr lang="ru-RU" sz="36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2042421"/>
            <a:ext cx="6266473" cy="37237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4"/>
          <p:cNvSpPr>
            <a:spLocks noChangeArrowheads="1"/>
          </p:cNvSpPr>
          <p:nvPr/>
        </p:nvSpPr>
        <p:spPr bwMode="auto">
          <a:xfrm>
            <a:off x="897322" y="1340768"/>
            <a:ext cx="748823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</a:rPr>
              <a:t>Была </a:t>
            </a:r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</a:rPr>
              <a:t>создана фигура… известная всем народам. Это непобедимый герой народной кукольной комедии</a:t>
            </a: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</a:rPr>
              <a:t>, он </a:t>
            </a:r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</a:rPr>
              <a:t>побеждает всех и всё. Назовите персонажа русских народных кукольных представлений, традиционно одетого в красную рубаху, холщовые штаны и остроконечный колпак с кисточкой.</a:t>
            </a:r>
            <a:endParaRPr lang="ru-RU" sz="32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7322" y="332656"/>
            <a:ext cx="3009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Сказочный театр</a:t>
            </a:r>
            <a:endParaRPr lang="ru-RU" sz="28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8304" y="332656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30</a:t>
            </a:r>
            <a:endParaRPr lang="ru-RU" sz="2800" b="1" dirty="0">
              <a:latin typeface="+mn-lt"/>
            </a:endParaRPr>
          </a:p>
        </p:txBody>
      </p:sp>
      <p:sp>
        <p:nvSpPr>
          <p:cNvPr id="2" name="AutoShape 2" descr="https://saukele.com.kz/assets/images/products/165/img-63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Ð° ÐºÐ°Ð·Ð°ÑÑÐºÐ¾Ð¹ ÑÐ²Ð°Ð´ÑÐ±Ðµ Ð½ÐµÐ²ÐµÑÑÐ° Ð½Ð°Ð´ÐµÐ²Ð°ÐµÑ ÑÑÐ°Ð´Ð¸ÑÐ¸Ð¾Ð½Ð½ÑÐ¹ Ð³Ð¾Ð»Ð¾Ð²Ð½Ð¾Ð¹ ÑÐ±Ð¾Ñ - ÑÐ°ÑÐºÐµÐ»Ðµ - Ð²Ð¼ÐµÑÑÐµ Ñ ÑÐ°ÑÐ¾Ð¹. Ð¡Ð°ÑÐºÐµÐ»Ðµ Ð¸Ð·Ð³Ð¾ÑÐ¾Ð²Ð»ÑÑÑÑÑ Ð·Ð°Ð´Ð¾Ð»Ð³Ð¾ Ð´Ð¾ ÑÐ¾Ð³Ð¾, ÐºÐ°Ðº Ð´ÐµÐ²ÑÑÐºÐ° Ð²ÑÑÑÐ¿Ð¸Ñ Ð² Ð±ÑÐ°ÑÐ½ÑÐ¹ Ð²Ð¾Ð·ÑÐ°ÑÑ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4"/>
          <p:cNvSpPr>
            <a:spLocks noChangeArrowheads="1"/>
          </p:cNvSpPr>
          <p:nvPr/>
        </p:nvSpPr>
        <p:spPr bwMode="auto">
          <a:xfrm>
            <a:off x="909272" y="929584"/>
            <a:ext cx="74882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</a:rPr>
              <a:t>Петрушка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77827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5501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385500"/>
            <a:ext cx="3009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Сказочный театр</a:t>
            </a:r>
            <a:endParaRPr lang="ru-RU" sz="2800" b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39045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30</a:t>
            </a:r>
            <a:endParaRPr lang="ru-RU" sz="2800" b="1" dirty="0"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1807687"/>
            <a:ext cx="2952328" cy="45513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4" name="Group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579506"/>
              </p:ext>
            </p:extLst>
          </p:nvPr>
        </p:nvGraphicFramePr>
        <p:xfrm>
          <a:off x="0" y="0"/>
          <a:ext cx="9144000" cy="448496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214678"/>
                <a:gridCol w="1143008"/>
                <a:gridCol w="1214446"/>
                <a:gridCol w="1214446"/>
                <a:gridCol w="1285884"/>
                <a:gridCol w="1071538"/>
              </a:tblGrid>
              <a:tr h="980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В недрах истории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3" action="ppaction://hlinksldjump"/>
                        </a:rPr>
                        <a:t>10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4" action="ppaction://hlinksldjump"/>
                        </a:rPr>
                        <a:t>20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5" action="ppaction://hlinksldjump"/>
                        </a:rPr>
                        <a:t>30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6" action="ppaction://hlinksldjump"/>
                        </a:rPr>
                        <a:t>40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7" action="ppaction://hlinksldjump"/>
                        </a:rPr>
                        <a:t>50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</a:tr>
              <a:tr h="8904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Театральный словарь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8" action="ppaction://hlinksldjump"/>
                        </a:rPr>
                        <a:t>10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9" action="ppaction://hlinksldjump"/>
                        </a:rPr>
                        <a:t>20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0" action="ppaction://hlinksldjump"/>
                        </a:rPr>
                        <a:t>30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1" action="ppaction://hlinksldjump"/>
                        </a:rPr>
                        <a:t>40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2" action="ppaction://hlinksldjump"/>
                        </a:rPr>
                        <a:t>50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</a:tr>
              <a:tr h="9909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Сказочный театр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3" action="ppaction://hlinksldjump"/>
                        </a:rPr>
                        <a:t>10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4" action="ppaction://hlinksldjump"/>
                        </a:rPr>
                        <a:t>20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5" action="ppaction://hlinksldjump"/>
                        </a:rPr>
                        <a:t>30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6" action="ppaction://hlinksldjump"/>
                        </a:rPr>
                        <a:t>40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7" action="ppaction://hlinksldjump"/>
                        </a:rPr>
                        <a:t>50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</a:tr>
              <a:tr h="1278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На подмостках одного театра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8" action="ppaction://hlinksldjump"/>
                        </a:rPr>
                        <a:t>10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19" action="ppaction://hlinksldjump"/>
                        </a:rPr>
                        <a:t>20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20" action="ppaction://hlinksldjump"/>
                        </a:rPr>
                        <a:t>30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21" action="ppaction://hlinksldjump"/>
                        </a:rPr>
                        <a:t>40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linkClick r:id="rId22" action="ppaction://hlinksldjump"/>
                        </a:rPr>
                        <a:t>50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49154" name="Picture 4" descr="back button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179512" y="5273825"/>
            <a:ext cx="1584175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Прямоугольник 2"/>
          <p:cNvSpPr>
            <a:spLocks noChangeArrowheads="1"/>
          </p:cNvSpPr>
          <p:nvPr/>
        </p:nvSpPr>
        <p:spPr bwMode="auto">
          <a:xfrm>
            <a:off x="899592" y="285750"/>
            <a:ext cx="30995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Сказочный театр 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24328" y="28575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40</a:t>
            </a:r>
            <a:endParaRPr lang="ru-RU" sz="28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990894"/>
            <a:ext cx="88924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+mn-lt"/>
              </a:rPr>
              <a:t>Первые </a:t>
            </a:r>
            <a:r>
              <a:rPr lang="ru-RU" sz="3200" b="1" dirty="0">
                <a:solidFill>
                  <a:srgbClr val="0000FF"/>
                </a:solidFill>
                <a:latin typeface="+mn-lt"/>
              </a:rPr>
              <a:t>такие куклы появились в древнем Египте и древней Греции. В Венеции куклы представляли собой фигурки богов,  и спектакли с ними разыгрывались в дни церковных праздников. </a:t>
            </a:r>
            <a:endParaRPr lang="ru-RU" sz="3200" b="1" dirty="0" smtClean="0">
              <a:solidFill>
                <a:srgbClr val="0000FF"/>
              </a:solidFill>
              <a:latin typeface="+mn-lt"/>
            </a:endParaRP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+mn-lt"/>
              </a:rPr>
              <a:t>Назовите </a:t>
            </a:r>
            <a:r>
              <a:rPr lang="ru-RU" sz="3200" b="1" dirty="0">
                <a:solidFill>
                  <a:srgbClr val="0000FF"/>
                </a:solidFill>
                <a:latin typeface="+mn-lt"/>
              </a:rPr>
              <a:t>разновидность управляемой театральной куклы, которую кукловод приводит в движение при помощи нитей или металлического прута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4"/>
          <p:cNvSpPr>
            <a:spLocks noChangeArrowheads="1"/>
          </p:cNvSpPr>
          <p:nvPr/>
        </p:nvSpPr>
        <p:spPr bwMode="auto">
          <a:xfrm>
            <a:off x="900113" y="765175"/>
            <a:ext cx="74882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CECFF"/>
                </a:solidFill>
                <a:latin typeface="Times New Roman" pitchFamily="18" charset="0"/>
              </a:rPr>
              <a:t> </a:t>
            </a:r>
            <a:endParaRPr lang="ru-RU" sz="3600" b="1" i="1">
              <a:solidFill>
                <a:srgbClr val="CC3300"/>
              </a:solidFill>
              <a:latin typeface="Times New Roman" pitchFamily="18" charset="0"/>
            </a:endParaRPr>
          </a:p>
          <a:p>
            <a:pPr algn="ctr"/>
            <a:endParaRPr lang="ru-RU" sz="3600" b="1">
              <a:solidFill>
                <a:srgbClr val="CC3300"/>
              </a:solidFill>
              <a:latin typeface="Times New Roman" pitchFamily="18" charset="0"/>
            </a:endParaRPr>
          </a:p>
        </p:txBody>
      </p:sp>
      <p:pic>
        <p:nvPicPr>
          <p:cNvPr id="79876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55407" y="1026785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+mn-lt"/>
              </a:rPr>
              <a:t>Марионетка</a:t>
            </a:r>
          </a:p>
          <a:p>
            <a:endParaRPr lang="ru-RU" sz="3200" b="1" i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8898" y="293352"/>
            <a:ext cx="3009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Сказочный театр</a:t>
            </a:r>
            <a:endParaRPr lang="ru-RU" sz="2800" b="1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29277" y="29335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40</a:t>
            </a:r>
            <a:endParaRPr lang="ru-RU" sz="28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1729338"/>
            <a:ext cx="3312368" cy="49685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4"/>
          <p:cNvSpPr>
            <a:spLocks noChangeArrowheads="1"/>
          </p:cNvSpPr>
          <p:nvPr/>
        </p:nvSpPr>
        <p:spPr bwMode="auto">
          <a:xfrm>
            <a:off x="899592" y="908720"/>
            <a:ext cx="748823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</a:rPr>
              <a:t>Это </a:t>
            </a: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</a:rPr>
              <a:t>единственное место на планете, где их с гордостью называют артистами. Открывается занавес, и артисты с радостью дарят зрителям праздник. Актёры театра Куклачёва  не получают заработную плату, зато им никогда не задерживают денежное довольствие. Что это за актёры? </a:t>
            </a:r>
          </a:p>
        </p:txBody>
      </p:sp>
      <p:sp>
        <p:nvSpPr>
          <p:cNvPr id="80898" name="Прямоугольник 2"/>
          <p:cNvSpPr>
            <a:spLocks noChangeArrowheads="1"/>
          </p:cNvSpPr>
          <p:nvPr/>
        </p:nvSpPr>
        <p:spPr bwMode="auto">
          <a:xfrm>
            <a:off x="714375" y="138440"/>
            <a:ext cx="30097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Сказочный театр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68344" y="17033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50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4"/>
          <p:cNvSpPr>
            <a:spLocks noChangeArrowheads="1"/>
          </p:cNvSpPr>
          <p:nvPr/>
        </p:nvSpPr>
        <p:spPr bwMode="auto">
          <a:xfrm>
            <a:off x="900113" y="1285875"/>
            <a:ext cx="74882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</a:rPr>
              <a:t>Кошки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/>
            <a:endParaRPr lang="ru-RU" sz="36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80898" name="Прямоугольник 2"/>
          <p:cNvSpPr>
            <a:spLocks noChangeArrowheads="1"/>
          </p:cNvSpPr>
          <p:nvPr/>
        </p:nvSpPr>
        <p:spPr bwMode="auto">
          <a:xfrm>
            <a:off x="714375" y="428625"/>
            <a:ext cx="30097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Сказочный театр</a:t>
            </a:r>
            <a:endParaRPr lang="ru-RU" sz="2800" b="1" dirty="0">
              <a:latin typeface="Times New Roman" pitchFamily="18" charset="0"/>
            </a:endParaRPr>
          </a:p>
        </p:txBody>
      </p:sp>
      <p:pic>
        <p:nvPicPr>
          <p:cNvPr id="80901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668344" y="42862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50</a:t>
            </a:r>
            <a:endParaRPr lang="ru-RU" sz="2800" b="1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9218" y="2295813"/>
            <a:ext cx="5899126" cy="39347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Содержимое 5"/>
          <p:cNvSpPr>
            <a:spLocks noGrp="1"/>
          </p:cNvSpPr>
          <p:nvPr>
            <p:ph sz="half" idx="1"/>
          </p:nvPr>
        </p:nvSpPr>
        <p:spPr>
          <a:xfrm>
            <a:off x="591245" y="1556792"/>
            <a:ext cx="7961510" cy="64807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dirty="0" smtClean="0">
                <a:solidFill>
                  <a:srgbClr val="0000FF"/>
                </a:solidFill>
              </a:rPr>
              <a:t>Как </a:t>
            </a:r>
            <a:r>
              <a:rPr lang="ru-RU" sz="3600" b="1" dirty="0">
                <a:solidFill>
                  <a:srgbClr val="0000FF"/>
                </a:solidFill>
              </a:rPr>
              <a:t>правило, этим выражают одобрение, при различного рода зрелищах и представлениях, даваемых на сценических площадках. Как называется самый приятный для артистов шум, издаваемый зрителями до, во время и после спектакля? </a:t>
            </a:r>
            <a:endParaRPr lang="ru-RU" sz="3600" b="1" dirty="0" smtClean="0">
              <a:solidFill>
                <a:srgbClr val="0000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436022"/>
            <a:ext cx="26956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</a:t>
            </a:r>
          </a:p>
          <a:p>
            <a:r>
              <a:rPr lang="ru-RU" sz="2800" b="1" dirty="0">
                <a:latin typeface="+mn-lt"/>
              </a:rPr>
              <a:t>о</a:t>
            </a:r>
            <a:r>
              <a:rPr lang="ru-RU" sz="2800" b="1" dirty="0" smtClean="0">
                <a:latin typeface="+mn-lt"/>
              </a:rPr>
              <a:t>дного театра  </a:t>
            </a:r>
            <a:endParaRPr lang="ru-RU" sz="28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36296" y="38030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10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31498" y="396039"/>
            <a:ext cx="269561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</a:t>
            </a:r>
          </a:p>
          <a:p>
            <a:r>
              <a:rPr lang="ru-RU" sz="2800" b="1" dirty="0">
                <a:latin typeface="+mn-lt"/>
              </a:rPr>
              <a:t>о</a:t>
            </a:r>
            <a:r>
              <a:rPr lang="ru-RU" sz="2800" b="1" dirty="0" smtClean="0">
                <a:latin typeface="+mn-lt"/>
              </a:rPr>
              <a:t>дного театра  </a:t>
            </a:r>
            <a:endParaRPr lang="ru-RU" sz="2800" b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70644" y="39603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10</a:t>
            </a:r>
            <a:endParaRPr lang="ru-RU" sz="2800" b="1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6288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+mn-lt"/>
              </a:rPr>
              <a:t>Аплодисменты</a:t>
            </a:r>
            <a:endParaRPr lang="ru-RU" sz="4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3968" y="2564904"/>
            <a:ext cx="7436064" cy="300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4"/>
          <p:cNvSpPr>
            <a:spLocks noChangeArrowheads="1"/>
          </p:cNvSpPr>
          <p:nvPr/>
        </p:nvSpPr>
        <p:spPr bwMode="auto">
          <a:xfrm>
            <a:off x="395536" y="1916832"/>
            <a:ext cx="835292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+mn-lt"/>
              </a:rPr>
              <a:t>Назовите </a:t>
            </a:r>
            <a:r>
              <a:rPr lang="ru-RU" sz="3600" b="1" dirty="0">
                <a:solidFill>
                  <a:srgbClr val="0000FF"/>
                </a:solidFill>
                <a:latin typeface="+mn-lt"/>
              </a:rPr>
              <a:t>актёра, сыгравшего Трубадура в спектакле </a:t>
            </a:r>
            <a:endParaRPr lang="ru-RU" sz="3600" b="1" dirty="0" smtClean="0">
              <a:solidFill>
                <a:srgbClr val="0000FF"/>
              </a:solidFill>
              <a:latin typeface="+mn-lt"/>
            </a:endParaRPr>
          </a:p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+mn-lt"/>
              </a:rPr>
              <a:t>«</a:t>
            </a:r>
            <a:r>
              <a:rPr lang="ru-RU" sz="3600" b="1" dirty="0">
                <a:solidFill>
                  <a:srgbClr val="0000FF"/>
                </a:solidFill>
                <a:latin typeface="+mn-lt"/>
              </a:rPr>
              <a:t>Трубадур и его друзья» театра </a:t>
            </a:r>
            <a:r>
              <a:rPr lang="ru-RU" sz="3600" b="1" dirty="0" smtClean="0">
                <a:solidFill>
                  <a:srgbClr val="0000FF"/>
                </a:solidFill>
                <a:latin typeface="+mn-lt"/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+mn-lt"/>
              </a:rPr>
              <a:t>им</a:t>
            </a:r>
            <a:r>
              <a:rPr lang="ru-RU" sz="3600" b="1" dirty="0">
                <a:solidFill>
                  <a:srgbClr val="0000FF"/>
                </a:solidFill>
                <a:latin typeface="+mn-lt"/>
              </a:rPr>
              <a:t>. Ленсовета, который стал широко известен благодаря своим киноролям Кота, Волка и Д’Артаньяна. </a:t>
            </a:r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8739" y="404664"/>
            <a:ext cx="26952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 </a:t>
            </a:r>
          </a:p>
          <a:p>
            <a:r>
              <a:rPr lang="ru-RU" sz="2800" b="1" dirty="0" smtClean="0">
                <a:latin typeface="+mn-lt"/>
              </a:rPr>
              <a:t>одного театра </a:t>
            </a:r>
            <a:endParaRPr lang="ru-RU" sz="28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36296" y="46621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20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4"/>
          <p:cNvSpPr>
            <a:spLocks noChangeArrowheads="1"/>
          </p:cNvSpPr>
          <p:nvPr/>
        </p:nvSpPr>
        <p:spPr bwMode="auto">
          <a:xfrm>
            <a:off x="0" y="1282044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+mn-lt"/>
              </a:rPr>
              <a:t>Михаил Боярский</a:t>
            </a:r>
            <a:endParaRPr lang="ru-RU" sz="4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84995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58127" y="180924"/>
            <a:ext cx="260552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</a:t>
            </a:r>
          </a:p>
          <a:p>
            <a:r>
              <a:rPr lang="ru-RU" sz="2800" b="1" dirty="0">
                <a:latin typeface="+mn-lt"/>
              </a:rPr>
              <a:t>о</a:t>
            </a:r>
            <a:r>
              <a:rPr lang="ru-RU" sz="2800" b="1" dirty="0" smtClean="0">
                <a:latin typeface="+mn-lt"/>
              </a:rPr>
              <a:t>дного театра</a:t>
            </a:r>
            <a:endParaRPr lang="ru-RU" sz="2800" b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6876256" y="180924"/>
            <a:ext cx="1227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+mn-lt"/>
              </a:rPr>
              <a:t>20</a:t>
            </a:r>
            <a:endParaRPr lang="ru-RU" sz="2800" b="1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2675" y="2198499"/>
            <a:ext cx="3758650" cy="42548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117361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00FF"/>
                </a:solidFill>
              </a:rPr>
              <a:t>	 Большой театр – гордость и визитная карточка и Москвы и России. Здание театра горело трижды, и каждый раз возрождалось в своем первозданном виде. Какую достопримечательность Большого театра москвичи </a:t>
            </a:r>
            <a:r>
              <a:rPr lang="ru-RU" b="1">
                <a:solidFill>
                  <a:srgbClr val="0000FF"/>
                </a:solidFill>
              </a:rPr>
              <a:t>прозвали </a:t>
            </a:r>
            <a:endParaRPr lang="ru-RU" b="1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r>
              <a:rPr lang="ru-RU" b="1" smtClean="0">
                <a:solidFill>
                  <a:srgbClr val="0000FF"/>
                </a:solidFill>
              </a:rPr>
              <a:t>«</a:t>
            </a:r>
            <a:r>
              <a:rPr lang="ru-RU" b="1" dirty="0">
                <a:solidFill>
                  <a:srgbClr val="0000FF"/>
                </a:solidFill>
              </a:rPr>
              <a:t>хрустальным облаком»? 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436022"/>
            <a:ext cx="26952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 </a:t>
            </a:r>
          </a:p>
          <a:p>
            <a:r>
              <a:rPr lang="ru-RU" sz="2800" b="1" dirty="0">
                <a:latin typeface="+mn-lt"/>
              </a:rPr>
              <a:t>о</a:t>
            </a:r>
            <a:r>
              <a:rPr lang="ru-RU" sz="2800" b="1" dirty="0" smtClean="0">
                <a:latin typeface="+mn-lt"/>
              </a:rPr>
              <a:t>дного театра</a:t>
            </a:r>
            <a:endParaRPr lang="ru-RU" sz="28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48264" y="4360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30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4"/>
          <p:cNvSpPr>
            <a:spLocks noChangeArrowheads="1"/>
          </p:cNvSpPr>
          <p:nvPr/>
        </p:nvSpPr>
        <p:spPr bwMode="auto">
          <a:xfrm>
            <a:off x="251521" y="835454"/>
            <a:ext cx="87083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Люстра</a:t>
            </a:r>
            <a:r>
              <a:rPr lang="ru-RU" sz="3600" b="1" dirty="0" smtClean="0">
                <a:latin typeface="+mn-lt"/>
              </a:rPr>
              <a:t> </a:t>
            </a:r>
          </a:p>
        </p:txBody>
      </p:sp>
      <p:pic>
        <p:nvPicPr>
          <p:cNvPr id="87044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107605"/>
            <a:ext cx="26952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 </a:t>
            </a:r>
          </a:p>
          <a:p>
            <a:r>
              <a:rPr lang="ru-RU" sz="2800" b="1" dirty="0">
                <a:latin typeface="+mn-lt"/>
              </a:rPr>
              <a:t>о</a:t>
            </a:r>
            <a:r>
              <a:rPr lang="ru-RU" sz="2800" b="1" dirty="0" smtClean="0">
                <a:latin typeface="+mn-lt"/>
              </a:rPr>
              <a:t>дного театра </a:t>
            </a:r>
            <a:endParaRPr lang="ru-RU" sz="2800" b="1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48697" y="18454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30</a:t>
            </a:r>
            <a:endParaRPr lang="ru-RU" sz="2800" b="1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15615" y="1794137"/>
            <a:ext cx="6512770" cy="48563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Прямоугольник 2"/>
          <p:cNvSpPr>
            <a:spLocks noChangeArrowheads="1"/>
          </p:cNvSpPr>
          <p:nvPr/>
        </p:nvSpPr>
        <p:spPr bwMode="auto">
          <a:xfrm>
            <a:off x="428625" y="285750"/>
            <a:ext cx="30349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недрах истории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75315" y="32470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10</a:t>
            </a:r>
            <a:endParaRPr lang="ru-RU" sz="2800" b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4109" y="1772816"/>
            <a:ext cx="781578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+mn-lt"/>
              </a:rPr>
              <a:t>Театр </a:t>
            </a:r>
            <a:r>
              <a:rPr lang="ru-RU" sz="4000" b="1" dirty="0">
                <a:solidFill>
                  <a:srgbClr val="0000FF"/>
                </a:solidFill>
                <a:latin typeface="+mn-lt"/>
              </a:rPr>
              <a:t>первоначально был частью религиозного обряда. Сцена представляла собой круг, покрытый дёрном, на нем, вокруг алтаря Диониса, танцевали. </a:t>
            </a:r>
            <a:endParaRPr lang="ru-RU" sz="4000" b="1" dirty="0" smtClean="0">
              <a:solidFill>
                <a:srgbClr val="0000FF"/>
              </a:solidFill>
              <a:latin typeface="+mn-lt"/>
            </a:endParaRP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+mn-lt"/>
              </a:rPr>
              <a:t>Откуда </a:t>
            </a:r>
            <a:r>
              <a:rPr lang="ru-RU" sz="4000" b="1" dirty="0">
                <a:solidFill>
                  <a:srgbClr val="0000FF"/>
                </a:solidFill>
                <a:latin typeface="+mn-lt"/>
              </a:rPr>
              <a:t>зародился театр?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74378"/>
            <a:ext cx="26055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</a:t>
            </a:r>
          </a:p>
          <a:p>
            <a:r>
              <a:rPr lang="ru-RU" sz="2800" b="1" dirty="0">
                <a:latin typeface="+mn-lt"/>
              </a:rPr>
              <a:t>о</a:t>
            </a:r>
            <a:r>
              <a:rPr lang="ru-RU" sz="2800" b="1" dirty="0" smtClean="0">
                <a:latin typeface="+mn-lt"/>
              </a:rPr>
              <a:t>дного театра </a:t>
            </a:r>
            <a:endParaRPr lang="ru-RU" sz="28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27988" y="20764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40</a:t>
            </a:r>
            <a:endParaRPr lang="ru-RU" sz="28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84784"/>
            <a:ext cx="84969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00FF"/>
                </a:solidFill>
                <a:latin typeface="+mn-lt"/>
              </a:rPr>
              <a:t>	</a:t>
            </a:r>
            <a:r>
              <a:rPr lang="ru-RU" sz="4000" b="1" dirty="0">
                <a:solidFill>
                  <a:srgbClr val="0000FF"/>
                </a:solidFill>
                <a:latin typeface="+mn-lt"/>
              </a:rPr>
              <a:t>Театр Шекспира – один из старейших театров Лондона. Именно с 16 века сценическое искусство превращается  в профессиональное. В каких случаях над сценой шекспировского театра вешался черный полог?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7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18293" y="1751692"/>
            <a:ext cx="79074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+mn-lt"/>
              </a:rPr>
              <a:t>Когда играли трагедию</a:t>
            </a:r>
            <a:endParaRPr lang="ru-RU" sz="4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476672"/>
            <a:ext cx="26952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 </a:t>
            </a:r>
          </a:p>
          <a:p>
            <a:r>
              <a:rPr lang="ru-RU" sz="2800" b="1" dirty="0">
                <a:latin typeface="+mn-lt"/>
              </a:rPr>
              <a:t>о</a:t>
            </a:r>
            <a:r>
              <a:rPr lang="ru-RU" sz="2800" b="1" dirty="0" smtClean="0">
                <a:latin typeface="+mn-lt"/>
              </a:rPr>
              <a:t>дного театра</a:t>
            </a:r>
            <a:endParaRPr lang="ru-RU" sz="28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48187" y="47739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40</a:t>
            </a:r>
            <a:endParaRPr lang="ru-RU" sz="2800" b="1" dirty="0">
              <a:latin typeface="+mn-lt"/>
            </a:endParaRPr>
          </a:p>
        </p:txBody>
      </p:sp>
      <p:pic>
        <p:nvPicPr>
          <p:cNvPr id="18434" name="Picture 2" descr="http://www.zadumka.org/wp-content/uploads/2014/04/%D1%81%D1%82%D0%B0%D1%80%D0%B8%D0%BD%D0%BD%D1%8B%D0%B9-%D0%B8%D0%BD%D0%B4%D0%B8%D0%B9%D1%81%D0%BA%D0%B8%D0%B9-%D0%B7%D0%BE%D0%BD%D1%8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592" y="2657380"/>
            <a:ext cx="3646817" cy="398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3957" y="2712655"/>
            <a:ext cx="5036085" cy="33853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Прямоугольник 5"/>
          <p:cNvSpPr>
            <a:spLocks noChangeArrowheads="1"/>
          </p:cNvSpPr>
          <p:nvPr/>
        </p:nvSpPr>
        <p:spPr bwMode="auto">
          <a:xfrm>
            <a:off x="498798" y="1545576"/>
            <a:ext cx="814387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</a:rPr>
              <a:t>	Строительство этого театра шло с 1934 года по 1940 на Суворовской площади. Это первое здание, спроектированное и возведенное в Москве после революции. Здание занимает десять надземных и десять подземных этажей. Театр оборудован самой большой в Европе сценической площадкой. Назовите этот московский театр, который сверху выглядит как звезда.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6654" y="355537"/>
            <a:ext cx="31993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 </a:t>
            </a:r>
          </a:p>
          <a:p>
            <a:r>
              <a:rPr lang="ru-RU" sz="2800" b="1" dirty="0" smtClean="0">
                <a:latin typeface="+mn-lt"/>
              </a:rPr>
              <a:t>одного театра </a:t>
            </a:r>
            <a:endParaRPr lang="ru-RU" sz="2800" b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96336" y="5709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50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6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743294" y="9087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50</a:t>
            </a:r>
            <a:endParaRPr lang="ru-RU" sz="2800" b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754832"/>
            <a:ext cx="269529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На подмостках </a:t>
            </a:r>
          </a:p>
          <a:p>
            <a:r>
              <a:rPr lang="ru-RU" sz="2800" b="1" dirty="0">
                <a:latin typeface="+mn-lt"/>
              </a:rPr>
              <a:t>о</a:t>
            </a:r>
            <a:r>
              <a:rPr lang="ru-RU" sz="2800" b="1" dirty="0" smtClean="0">
                <a:latin typeface="+mn-lt"/>
              </a:rPr>
              <a:t>дного театра</a:t>
            </a:r>
            <a:endParaRPr lang="ru-RU" sz="28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8829" y="1724056"/>
            <a:ext cx="71091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+mn-lt"/>
              </a:rPr>
              <a:t>Театр Российской Армии</a:t>
            </a:r>
            <a:endParaRPr lang="ru-RU" sz="4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/>
          <a:srcRect l="21069" r="24843"/>
          <a:stretch/>
        </p:blipFill>
        <p:spPr>
          <a:xfrm>
            <a:off x="2771800" y="2708920"/>
            <a:ext cx="3600400" cy="37435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0705" y="2420888"/>
            <a:ext cx="68825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00FF"/>
                </a:solidFill>
                <a:latin typeface="+mn-lt"/>
              </a:rPr>
              <a:t>Спасибо за внимание</a:t>
            </a:r>
            <a:endParaRPr lang="ru-RU" sz="5400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694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60648"/>
            <a:ext cx="8784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 smtClean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 smtClean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>
              <a:solidFill>
                <a:srgbClr val="0000FF"/>
              </a:solidFill>
              <a:latin typeface="+mn-lt"/>
            </a:endParaRPr>
          </a:p>
          <a:p>
            <a:pPr algn="ctr"/>
            <a:endParaRPr lang="ru-RU" b="1" dirty="0" smtClean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07704" y="2492896"/>
            <a:ext cx="5400600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400" b="1" dirty="0" smtClean="0">
                <a:ln/>
                <a:solidFill>
                  <a:srgbClr val="0000FF"/>
                </a:solidFill>
                <a:latin typeface="+mn-lt"/>
              </a:rPr>
              <a:t>Интеллектуальная игра</a:t>
            </a:r>
          </a:p>
          <a:p>
            <a:pPr algn="ctr"/>
            <a:r>
              <a:rPr lang="ru-RU" sz="3400" b="1" dirty="0" smtClean="0">
                <a:ln/>
                <a:solidFill>
                  <a:srgbClr val="0000FF"/>
                </a:solidFill>
                <a:latin typeface="+mn-lt"/>
              </a:rPr>
              <a:t>«Весь мир – театр»</a:t>
            </a:r>
            <a:endParaRPr lang="ru-RU" sz="3400" b="1" dirty="0">
              <a:ln/>
              <a:solidFill>
                <a:srgbClr val="0000FF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836712"/>
            <a:ext cx="561662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+mn-lt"/>
              </a:rPr>
              <a:t>Муниципальное бюджетное учреждение культуры </a:t>
            </a:r>
          </a:p>
          <a:p>
            <a:pPr algn="ctr"/>
            <a:r>
              <a:rPr lang="ru-RU" sz="1600" b="1" dirty="0" smtClean="0">
                <a:latin typeface="+mn-lt"/>
              </a:rPr>
              <a:t>муниципального образования Павловский район </a:t>
            </a:r>
          </a:p>
          <a:p>
            <a:pPr algn="ctr"/>
            <a:r>
              <a:rPr lang="ru-RU" sz="1600" b="1" dirty="0" smtClean="0">
                <a:latin typeface="+mn-lt"/>
              </a:rPr>
              <a:t>«Межпоселенческая библиотека»</a:t>
            </a: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r>
              <a:rPr lang="ru-RU" sz="1600" b="1" dirty="0" smtClean="0">
                <a:latin typeface="+mn-lt"/>
              </a:rPr>
              <a:t>Создатель интерактивной презентации : </a:t>
            </a:r>
          </a:p>
          <a:p>
            <a:pPr algn="ctr"/>
            <a:r>
              <a:rPr lang="ru-RU" sz="1600" b="1" dirty="0" smtClean="0">
                <a:latin typeface="+mn-lt"/>
              </a:rPr>
              <a:t>библиотекарь МБУК МО ПР</a:t>
            </a:r>
            <a:br>
              <a:rPr lang="ru-RU" sz="1600" b="1" dirty="0" smtClean="0">
                <a:latin typeface="+mn-lt"/>
              </a:rPr>
            </a:br>
            <a:r>
              <a:rPr lang="ru-RU" sz="1600" b="1" dirty="0" smtClean="0">
                <a:latin typeface="+mn-lt"/>
              </a:rPr>
              <a:t>«Межпоселенческая библиотека»</a:t>
            </a:r>
          </a:p>
          <a:p>
            <a:pPr algn="ctr"/>
            <a:r>
              <a:rPr lang="ru-RU" sz="1600" b="1" dirty="0" smtClean="0">
                <a:latin typeface="+mn-lt"/>
              </a:rPr>
              <a:t>ГОРГУЛЬ С. Г.</a:t>
            </a: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endParaRPr lang="ru-RU" sz="1600" b="1" dirty="0">
              <a:latin typeface="+mn-lt"/>
            </a:endParaRPr>
          </a:p>
          <a:p>
            <a:pPr algn="ctr"/>
            <a:endParaRPr lang="ru-RU" sz="1600" b="1" dirty="0" smtClean="0">
              <a:latin typeface="+mn-lt"/>
            </a:endParaRPr>
          </a:p>
          <a:p>
            <a:pPr algn="ctr"/>
            <a:r>
              <a:rPr lang="ru-RU" sz="1600" b="1" dirty="0">
                <a:latin typeface="+mn-lt"/>
              </a:rPr>
              <a:t>с</a:t>
            </a:r>
            <a:r>
              <a:rPr lang="ru-RU" sz="1600" b="1" dirty="0" smtClean="0">
                <a:latin typeface="+mn-lt"/>
              </a:rPr>
              <a:t>т. Павловская,</a:t>
            </a:r>
          </a:p>
          <a:p>
            <a:pPr algn="ctr"/>
            <a:r>
              <a:rPr lang="ru-RU" sz="1600" b="1" dirty="0" smtClean="0">
                <a:latin typeface="+mn-lt"/>
              </a:rPr>
              <a:t>2020 г.</a:t>
            </a:r>
            <a:endParaRPr lang="ru-RU" sz="1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Прямоугольник 7"/>
          <p:cNvSpPr>
            <a:spLocks noChangeArrowheads="1"/>
          </p:cNvSpPr>
          <p:nvPr/>
        </p:nvSpPr>
        <p:spPr bwMode="auto">
          <a:xfrm>
            <a:off x="285750" y="285750"/>
            <a:ext cx="30349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недрах истории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04713" y="27909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10</a:t>
            </a:r>
            <a:endParaRPr lang="ru-RU" sz="2800" b="1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0231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+mn-lt"/>
              </a:rPr>
              <a:t>Древняя Греция</a:t>
            </a:r>
            <a:endParaRPr lang="ru-RU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2323" y="5732463"/>
            <a:ext cx="1816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+mn-lt"/>
              </a:rPr>
              <a:t>Греция. Афины.</a:t>
            </a:r>
            <a:endParaRPr lang="ru-RU" b="1" i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84895" y="1620342"/>
            <a:ext cx="6174211" cy="41121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4"/>
          <p:cNvSpPr txBox="1">
            <a:spLocks noChangeArrowheads="1"/>
          </p:cNvSpPr>
          <p:nvPr/>
        </p:nvSpPr>
        <p:spPr bwMode="auto">
          <a:xfrm>
            <a:off x="648436" y="2132856"/>
            <a:ext cx="7847128" cy="2661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  <a:spcBef>
                <a:spcPct val="50000"/>
              </a:spcBef>
            </a:pP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Как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назывались в Древней Руси </a:t>
            </a:r>
          </a:p>
          <a:p>
            <a:pPr algn="ctr">
              <a:lnSpc>
                <a:spcPts val="2000"/>
              </a:lnSpc>
              <a:spcBef>
                <a:spcPct val="50000"/>
              </a:spcBef>
            </a:pP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участники праздничных </a:t>
            </a:r>
          </a:p>
          <a:p>
            <a:pPr algn="ctr">
              <a:lnSpc>
                <a:spcPts val="2000"/>
              </a:lnSpc>
              <a:spcBef>
                <a:spcPct val="50000"/>
              </a:spcBef>
            </a:pP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театрализованных обрядов и </a:t>
            </a:r>
          </a:p>
          <a:p>
            <a:pPr algn="ctr">
              <a:lnSpc>
                <a:spcPts val="2000"/>
              </a:lnSpc>
              <a:spcBef>
                <a:spcPct val="50000"/>
              </a:spcBef>
            </a:pP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игр, 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исполнители </a:t>
            </a:r>
          </a:p>
          <a:p>
            <a:pPr algn="ctr">
              <a:lnSpc>
                <a:spcPts val="2000"/>
              </a:lnSpc>
              <a:spcBef>
                <a:spcPct val="50000"/>
              </a:spcBef>
            </a:pP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песен и танцев? </a:t>
            </a:r>
          </a:p>
        </p:txBody>
      </p:sp>
      <p:sp>
        <p:nvSpPr>
          <p:cNvPr id="53251" name="Прямоугольник 2"/>
          <p:cNvSpPr>
            <a:spLocks noChangeArrowheads="1"/>
          </p:cNvSpPr>
          <p:nvPr/>
        </p:nvSpPr>
        <p:spPr bwMode="auto">
          <a:xfrm>
            <a:off x="285750" y="285750"/>
            <a:ext cx="31247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недрах истории 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07784" y="305229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20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6"/>
          <p:cNvSpPr txBox="1">
            <a:spLocks noChangeArrowheads="1"/>
          </p:cNvSpPr>
          <p:nvPr/>
        </p:nvSpPr>
        <p:spPr bwMode="auto">
          <a:xfrm>
            <a:off x="957610" y="836712"/>
            <a:ext cx="72723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</a:rPr>
              <a:t>Скоморохи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4275" name="Прямоугольник 4"/>
          <p:cNvSpPr>
            <a:spLocks noChangeArrowheads="1"/>
          </p:cNvSpPr>
          <p:nvPr/>
        </p:nvSpPr>
        <p:spPr bwMode="auto">
          <a:xfrm>
            <a:off x="357188" y="142875"/>
            <a:ext cx="33507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недрах истории</a:t>
            </a:r>
            <a:r>
              <a:rPr lang="ru-RU" b="1" dirty="0" smtClean="0">
                <a:latin typeface="Times New Roman" pitchFamily="18" charset="0"/>
              </a:rPr>
              <a:t> </a:t>
            </a:r>
            <a:endParaRPr lang="ru-RU" b="1" dirty="0">
              <a:latin typeface="Times New Roman" pitchFamily="18" charset="0"/>
            </a:endParaRPr>
          </a:p>
        </p:txBody>
      </p:sp>
      <p:pic>
        <p:nvPicPr>
          <p:cNvPr id="54276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868311" y="14287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20</a:t>
            </a:r>
            <a:endParaRPr lang="ru-RU" sz="2800" b="1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14950" y="1715215"/>
            <a:ext cx="6557657" cy="4457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Прямоугольник 7"/>
          <p:cNvSpPr>
            <a:spLocks noChangeArrowheads="1"/>
          </p:cNvSpPr>
          <p:nvPr/>
        </p:nvSpPr>
        <p:spPr bwMode="auto">
          <a:xfrm>
            <a:off x="231453" y="1340768"/>
            <a:ext cx="871537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В Древнегреческом театре зрители сидели очень далеко. Чтобы лучше было видно представление, актёры надевали котурны – сандалии на высокой подошве. </a:t>
            </a:r>
            <a:endParaRPr lang="ru-RU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</a:rPr>
              <a:t>А </a:t>
            </a: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</a:rPr>
              <a:t>что они делали, чтобы было лучше видно лицо?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431086"/>
            <a:ext cx="3034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+mn-lt"/>
              </a:rPr>
              <a:t>В недрах истории</a:t>
            </a:r>
            <a:endParaRPr lang="ru-RU" sz="2800" b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96336" y="2441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30</a:t>
            </a:r>
            <a:endParaRPr lang="ru-RU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Прямоугольник 3"/>
          <p:cNvSpPr>
            <a:spLocks noChangeArrowheads="1"/>
          </p:cNvSpPr>
          <p:nvPr/>
        </p:nvSpPr>
        <p:spPr bwMode="auto">
          <a:xfrm>
            <a:off x="428625" y="357188"/>
            <a:ext cx="30349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недрах истории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56323" name="Прямоугольник 3"/>
          <p:cNvSpPr>
            <a:spLocks noChangeArrowheads="1"/>
          </p:cNvSpPr>
          <p:nvPr/>
        </p:nvSpPr>
        <p:spPr bwMode="auto">
          <a:xfrm>
            <a:off x="395536" y="916152"/>
            <a:ext cx="83529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</a:rPr>
              <a:t>Надевали маски</a:t>
            </a:r>
          </a:p>
        </p:txBody>
      </p:sp>
      <p:pic>
        <p:nvPicPr>
          <p:cNvPr id="56325" name="Picture 21" descr="back 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732463"/>
            <a:ext cx="931862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596336" y="2441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30</a:t>
            </a:r>
            <a:endParaRPr lang="ru-RU" sz="2800" b="1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06067" y="1772816"/>
            <a:ext cx="6931867" cy="4621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heme/theme1.xml><?xml version="1.0" encoding="utf-8"?>
<a:theme xmlns:a="http://schemas.openxmlformats.org/drawingml/2006/main" name="Пушкин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3">
  <a:themeElements>
    <a:clrScheme name="Равновесие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12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12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12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12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Заочный конкурс разработок уроков. Иванова З.П.</Template>
  <TotalTime>1579</TotalTime>
  <Words>1051</Words>
  <Application>Microsoft Office PowerPoint</Application>
  <PresentationFormat>Экран (4:3)</PresentationFormat>
  <Paragraphs>241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45</vt:i4>
      </vt:variant>
    </vt:vector>
  </HeadingPairs>
  <TitlesOfParts>
    <vt:vector size="48" baseType="lpstr">
      <vt:lpstr>Пушкин</vt:lpstr>
      <vt:lpstr>Тема3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Турантаевы</dc:creator>
  <cp:lastModifiedBy>User</cp:lastModifiedBy>
  <cp:revision>133</cp:revision>
  <dcterms:created xsi:type="dcterms:W3CDTF">2013-01-27T06:43:00Z</dcterms:created>
  <dcterms:modified xsi:type="dcterms:W3CDTF">2020-03-28T13:00:11Z</dcterms:modified>
</cp:coreProperties>
</file>